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8958" r:id="rId3"/>
    <p:sldId id="8959" r:id="rId4"/>
    <p:sldId id="8986" r:id="rId5"/>
    <p:sldId id="8960" r:id="rId6"/>
    <p:sldId id="567" r:id="rId7"/>
    <p:sldId id="499" r:id="rId9"/>
    <p:sldId id="8970" r:id="rId10"/>
    <p:sldId id="8971" r:id="rId11"/>
    <p:sldId id="8972" r:id="rId12"/>
    <p:sldId id="8973" r:id="rId13"/>
    <p:sldId id="8942" r:id="rId14"/>
    <p:sldId id="8961" r:id="rId15"/>
    <p:sldId id="8944" r:id="rId16"/>
    <p:sldId id="8975" r:id="rId17"/>
    <p:sldId id="8974" r:id="rId18"/>
    <p:sldId id="8976" r:id="rId19"/>
    <p:sldId id="8977" r:id="rId20"/>
    <p:sldId id="8962" r:id="rId21"/>
    <p:sldId id="8967" r:id="rId22"/>
    <p:sldId id="8978" r:id="rId23"/>
    <p:sldId id="500" r:id="rId24"/>
    <p:sldId id="568" r:id="rId25"/>
  </p:sldIdLst>
  <p:sldSz cx="12192000" cy="6858000"/>
  <p:notesSz cx="6858000" cy="9144000"/>
  <p:custDataLst>
    <p:tags r:id="rId30"/>
  </p:custDataLst>
  <p:defaultText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87" userDrawn="1">
          <p15:clr>
            <a:srgbClr val="A4A3A4"/>
          </p15:clr>
        </p15:guide>
        <p15:guide id="2" pos="644" userDrawn="1">
          <p15:clr>
            <a:srgbClr val="A4A3A4"/>
          </p15:clr>
        </p15:guide>
        <p15:guide id="3" pos="9596" userDrawn="1">
          <p15:clr>
            <a:srgbClr val="A4A3A4"/>
          </p15:clr>
        </p15:guide>
        <p15:guide id="4" orient="horz" pos="4876" userDrawn="1">
          <p15:clr>
            <a:srgbClr val="A4A3A4"/>
          </p15:clr>
        </p15:guide>
        <p15:guide id="5" orient="horz" pos="1368" userDrawn="1">
          <p15:clr>
            <a:srgbClr val="A4A3A4"/>
          </p15:clr>
        </p15:guide>
        <p15:guide id="6" orient="horz" pos="278" userDrawn="1">
          <p15:clr>
            <a:srgbClr val="A4A3A4"/>
          </p15:clr>
        </p15:guide>
        <p15:guide id="7" orient="horz" pos="5480" userDrawn="1">
          <p15:clr>
            <a:srgbClr val="A4A3A4"/>
          </p15:clr>
        </p15:guide>
        <p15:guide id="8" pos="5120" userDrawn="1">
          <p15:clr>
            <a:srgbClr val="A4A3A4"/>
          </p15:clr>
        </p15:guide>
        <p15:guide id="9" orient="horz" pos="2659" userDrawn="1">
          <p15:clr>
            <a:srgbClr val="A4A3A4"/>
          </p15:clr>
        </p15:guide>
        <p15:guide id="11" orient="horz" pos="1933" userDrawn="1">
          <p15:clr>
            <a:srgbClr val="A4A3A4"/>
          </p15:clr>
        </p15:guide>
        <p15:guide id="12" orient="horz" pos="2840" userDrawn="1">
          <p15:clr>
            <a:srgbClr val="A4A3A4"/>
          </p15:clr>
        </p15:guide>
        <p15:guide id="13" orient="horz" pos="3657" userDrawn="1">
          <p15:clr>
            <a:srgbClr val="A4A3A4"/>
          </p15:clr>
        </p15:guide>
        <p15:guide id="14" orient="horz" pos="1049" userDrawn="1">
          <p15:clr>
            <a:srgbClr val="A4A3A4"/>
          </p15:clr>
        </p15:guide>
        <p15:guide id="15" orient="horz" pos="4111" userDrawn="1">
          <p15:clr>
            <a:srgbClr val="A4A3A4"/>
          </p15:clr>
        </p15:guide>
        <p15:guide id="16" orient="horz" pos="0" userDrawn="1">
          <p15:clr>
            <a:srgbClr val="A4A3A4"/>
          </p15:clr>
        </p15:guide>
        <p15:guide id="17" orient="horz" pos="2931" userDrawn="1">
          <p15:clr>
            <a:srgbClr val="A4A3A4"/>
          </p15:clr>
        </p15:guide>
        <p15:guide id="18" pos="483" userDrawn="1">
          <p15:clr>
            <a:srgbClr val="A4A3A4"/>
          </p15:clr>
        </p15:guide>
        <p15:guide id="19" pos="7197" userDrawn="1">
          <p15:clr>
            <a:srgbClr val="A4A3A4"/>
          </p15:clr>
        </p15:guide>
        <p15:guide id="20"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6" autoAdjust="0"/>
    <p:restoredTop sz="86034" autoAdjust="0"/>
  </p:normalViewPr>
  <p:slideViewPr>
    <p:cSldViewPr snapToGrid="0" showGuides="1">
      <p:cViewPr>
        <p:scale>
          <a:sx n="64" d="100"/>
          <a:sy n="64" d="100"/>
        </p:scale>
        <p:origin x="-750" y="180"/>
      </p:cViewPr>
      <p:guideLst>
        <p:guide orient="horz" pos="3787"/>
        <p:guide pos="644"/>
        <p:guide pos="9596"/>
        <p:guide orient="horz" pos="4876"/>
        <p:guide orient="horz" pos="1368"/>
        <p:guide orient="horz" pos="278"/>
        <p:guide orient="horz" pos="5480"/>
        <p:guide pos="5120"/>
        <p:guide orient="horz" pos="2659"/>
        <p:guide orient="horz" pos="1933"/>
        <p:guide orient="horz" pos="2840"/>
        <p:guide orient="horz" pos="3657"/>
        <p:guide orient="horz" pos="1049"/>
        <p:guide orient="horz" pos="4111"/>
        <p:guide orient="horz"/>
        <p:guide orient="horz" pos="2931"/>
        <p:guide pos="483"/>
        <p:guide pos="7197"/>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a:fillRect/>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7" name="图片 6" descr="图片包含 游戏机, 装饰品, 伞, 树&#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p:cNvPicPr>
            <a:picLocks noChangeAspect="1"/>
          </p:cNvPicPr>
          <p:nvPr userDrawn="1"/>
        </p:nvPicPr>
        <p:blipFill rotWithShape="1">
          <a:blip r:embed="rId4" cstate="print">
            <a:extLst>
              <a:ext uri="{28A0092B-C50C-407E-A947-70E740481C1C}">
                <a14:useLocalDpi xmlns:a14="http://schemas.microsoft.com/office/drawing/2010/main" val="0"/>
              </a:ext>
            </a:extLst>
          </a:blip>
          <a:srcRect l="2828" t="20962" r="16150" b="11338"/>
          <a:stretch>
            <a:fillRect/>
          </a:stretch>
        </p:blipFill>
        <p:spPr>
          <a:xfrm flipH="1">
            <a:off x="-145458" y="1777214"/>
            <a:ext cx="5714700" cy="4775034"/>
          </a:xfrm>
          <a:prstGeom prst="rect">
            <a:avLst/>
          </a:prstGeom>
        </p:spPr>
      </p:pic>
      <p:pic>
        <p:nvPicPr>
          <p:cNvPr id="15" name="图片 14"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3126781" y="146749"/>
            <a:ext cx="6126692" cy="2697290"/>
          </a:xfrm>
          <a:prstGeom prst="rect">
            <a:avLst/>
          </a:prstGeom>
        </p:spPr>
      </p:pic>
      <p:pic>
        <p:nvPicPr>
          <p:cNvPr id="21" name="悠扬婉转充满希望的钢琴节奏背景乐_1分38秒">
            <a:hlinkClick r:id="" action="ppaction://media"/>
          </p:cNvPr>
          <p:cNvPicPr>
            <a:picLocks noChangeAspect="1"/>
          </p:cNvPicPr>
          <p:nvPr userDrawn="1">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4944151" y="146749"/>
            <a:ext cx="6126692" cy="2697290"/>
          </a:xfrm>
          <a:prstGeom prst="rect">
            <a:avLst/>
          </a:prstGeom>
        </p:spPr>
      </p:pic>
      <p:sp>
        <p:nvSpPr>
          <p:cNvPr id="16" name="TextBox 6"/>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endPar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6" name="矩形: 圆角 5"/>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22" name="矩形: 圆角 21"/>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p:cNvSpPr txBox="1"/>
          <p:nvPr/>
        </p:nvSpPr>
        <p:spPr>
          <a:xfrm>
            <a:off x="4139409" y="2491715"/>
            <a:ext cx="6980833" cy="1354217"/>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二</a:t>
            </a: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 劳动安全</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任务三 生产劳动</a:t>
            </a:r>
            <a:endParaRPr lang="zh-CN" altLang="en-US" sz="4000" b="1" dirty="0">
              <a:solidFill>
                <a:srgbClr val="E53437"/>
              </a:solidFill>
              <a:latin typeface="楷体" panose="02010609060101010101" pitchFamily="49" charset="-122"/>
              <a:ea typeface="楷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5"/>
          <p:cNvSpPr txBox="1"/>
          <p:nvPr/>
        </p:nvSpPr>
        <p:spPr>
          <a:xfrm>
            <a:off x="1306371" y="627273"/>
            <a:ext cx="9358209" cy="1302921"/>
          </a:xfrm>
          <a:prstGeom prst="rect">
            <a:avLst/>
          </a:prstGeom>
          <a:noFill/>
        </p:spPr>
        <p:txBody>
          <a:bodyPr wrap="square" rtlCol="0">
            <a:spAutoFit/>
          </a:bodyPr>
          <a:lstStyle/>
          <a:p>
            <a:pPr indent="457200" algn="just">
              <a:lnSpc>
                <a:spcPct val="150000"/>
              </a:lnSpc>
              <a:spcAft>
                <a:spcPts val="800"/>
              </a:spcAft>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做到</a:t>
            </a:r>
            <a:r>
              <a:rPr lang="zh-CN" altLang="en-US" sz="2400" dirty="0" smtClean="0">
                <a:latin typeface="微软雅黑" panose="020B0503020204020204" pitchFamily="34" charset="-122"/>
                <a:ea typeface="微软雅黑" panose="020B0503020204020204" pitchFamily="34" charset="-122"/>
              </a:rPr>
              <a:t>“四不伤害”</a:t>
            </a:r>
            <a:endParaRPr lang="en-US" altLang="zh-CN" sz="2400" dirty="0" smtClean="0">
              <a:latin typeface="微软雅黑" panose="020B0503020204020204" pitchFamily="34" charset="-122"/>
              <a:ea typeface="微软雅黑" panose="020B0503020204020204" pitchFamily="34" charset="-122"/>
            </a:endParaRPr>
          </a:p>
          <a:p>
            <a:pPr indent="457200" algn="just">
              <a:lnSpc>
                <a:spcPct val="150000"/>
              </a:lnSpc>
              <a:spcAft>
                <a:spcPts val="800"/>
              </a:spcAft>
            </a:pPr>
            <a:r>
              <a:rPr lang="zh-CN" altLang="en-US" sz="2400" dirty="0">
                <a:latin typeface="微软雅黑" panose="020B0503020204020204" pitchFamily="34" charset="-122"/>
                <a:ea typeface="微软雅黑" panose="020B0503020204020204" pitchFamily="34" charset="-122"/>
              </a:rPr>
              <a:t>不伤害自己，不伤害他人，不被他人伤害，保护他人不受伤害。</a:t>
            </a:r>
            <a:endParaRPr lang="zh-CN" altLang="en-US" sz="24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24594" y="2794208"/>
            <a:ext cx="2347912"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000" y="3148220"/>
            <a:ext cx="1627188"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83099" y="2106880"/>
            <a:ext cx="4586990" cy="3877985"/>
          </a:xfrm>
          <a:prstGeom prst="rect">
            <a:avLst/>
          </a:prstGeom>
          <a:noFill/>
        </p:spPr>
        <p:txBody>
          <a:bodyPr wrap="square" rtlCol="0">
            <a:spAutoFit/>
          </a:bodyPr>
          <a:lstStyle/>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不被他人</a:t>
            </a:r>
            <a:r>
              <a:rPr lang="zh-CN" altLang="en-US" sz="2400" dirty="0" smtClean="0">
                <a:solidFill>
                  <a:srgbClr val="FF0000"/>
                </a:solidFill>
                <a:latin typeface="微软雅黑" panose="020B0503020204020204" pitchFamily="34" charset="-122"/>
                <a:ea typeface="微软雅黑" panose="020B0503020204020204" pitchFamily="34" charset="-122"/>
              </a:rPr>
              <a:t>伤害</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提高自我防护意识，保持警惕，及时发现并报告危险</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将</a:t>
            </a:r>
            <a:r>
              <a:rPr lang="zh-CN" altLang="en-US" sz="1400" dirty="0">
                <a:latin typeface="微软雅黑" panose="020B0503020204020204" pitchFamily="34" charset="-122"/>
                <a:ea typeface="微软雅黑" panose="020B0503020204020204" pitchFamily="34" charset="-122"/>
              </a:rPr>
              <a:t>你的安全知识及经验与同事分享，帮助他人提高事故预防技能</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不忽视已标识的潜在危险并远离，除非得到充足防护及安全许可</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纠正他人可能危害自己的不安全行为，不伤害生命比不伤害情面更重要</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冷静处理所遭遇的突发事件，正确应用所学的安全技能</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拒绝他人的违章指挥，即使是你的主管发出的，不被伤害是你的权利。</a:t>
            </a:r>
            <a:endParaRPr lang="zh-CN" altLang="en-US" sz="1400" dirty="0">
              <a:latin typeface="微软雅黑" panose="020B0503020204020204" pitchFamily="34" charset="-122"/>
              <a:ea typeface="微软雅黑" panose="020B0503020204020204" pitchFamily="34" charset="-122"/>
            </a:endParaRPr>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12" y="2794208"/>
            <a:ext cx="171867" cy="17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250" y="3062495"/>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180" y="3793538"/>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812" y="4392592"/>
            <a:ext cx="169888" cy="1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374" y="4991491"/>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266083" y="2966745"/>
            <a:ext cx="4586990" cy="3554819"/>
          </a:xfrm>
          <a:prstGeom prst="rect">
            <a:avLst/>
          </a:prstGeom>
          <a:noFill/>
        </p:spPr>
        <p:txBody>
          <a:bodyPr wrap="square" rtlCol="0">
            <a:spAutoFit/>
          </a:bodyPr>
          <a:lstStyle/>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保护他人不受</a:t>
            </a:r>
            <a:r>
              <a:rPr lang="zh-CN" altLang="en-US" sz="2400" dirty="0" smtClean="0">
                <a:solidFill>
                  <a:srgbClr val="FF0000"/>
                </a:solidFill>
                <a:latin typeface="微软雅黑" panose="020B0503020204020204" pitchFamily="34" charset="-122"/>
                <a:ea typeface="微软雅黑" panose="020B0503020204020204" pitchFamily="34" charset="-122"/>
              </a:rPr>
              <a:t>伤害</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任何人在任何地方发现任何事故隐患都要主动告知或提示他人</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提示</a:t>
            </a:r>
            <a:r>
              <a:rPr lang="zh-CN" altLang="en-US" sz="1400" dirty="0">
                <a:latin typeface="微软雅黑" panose="020B0503020204020204" pitchFamily="34" charset="-122"/>
                <a:ea typeface="微软雅黑" panose="020B0503020204020204" pitchFamily="34" charset="-122"/>
              </a:rPr>
              <a:t>他人遵守各项规章制度和安全操作规范</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提出</a:t>
            </a:r>
            <a:r>
              <a:rPr lang="zh-CN" altLang="en-US" sz="1400" dirty="0">
                <a:latin typeface="微软雅黑" panose="020B0503020204020204" pitchFamily="34" charset="-122"/>
                <a:ea typeface="微软雅黑" panose="020B0503020204020204" pitchFamily="34" charset="-122"/>
              </a:rPr>
              <a:t>安全建议，互相交流，向他人传递有用的信息</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视</a:t>
            </a:r>
            <a:r>
              <a:rPr lang="zh-CN" altLang="en-US" sz="1400" dirty="0">
                <a:latin typeface="微软雅黑" panose="020B0503020204020204" pitchFamily="34" charset="-122"/>
                <a:ea typeface="微软雅黑" panose="020B0503020204020204" pitchFamily="34" charset="-122"/>
              </a:rPr>
              <a:t>安全为集体的荣誉，为团队贡献安全知识，与他人分享经验</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关注</a:t>
            </a:r>
            <a:r>
              <a:rPr lang="zh-CN" altLang="en-US" sz="1400" dirty="0">
                <a:latin typeface="微软雅黑" panose="020B0503020204020204" pitchFamily="34" charset="-122"/>
                <a:ea typeface="微软雅黑" panose="020B0503020204020204" pitchFamily="34" charset="-122"/>
              </a:rPr>
              <a:t>他人身体、精神状况等异常变化</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发生</a:t>
            </a:r>
            <a:r>
              <a:rPr lang="zh-CN" altLang="en-US" sz="1400" dirty="0">
                <a:latin typeface="微软雅黑" panose="020B0503020204020204" pitchFamily="34" charset="-122"/>
                <a:ea typeface="微软雅黑" panose="020B0503020204020204" pitchFamily="34" charset="-122"/>
              </a:rPr>
              <a:t>事故，在保护自己的同时，要主动帮助身边的人摆脱困境。</a:t>
            </a:r>
            <a:endParaRPr lang="zh-CN" altLang="en-US" sz="1400" dirty="0">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812" y="5378112"/>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安全生产的内涵</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提高安全生产意识</a:t>
              </a:r>
              <a:endParaRPr lang="zh-CN" altLang="zh-CN" sz="1400" kern="1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规范安全生产行为</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01543" y="1214203"/>
            <a:ext cx="2903720" cy="4355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573968" y="2323474"/>
            <a:ext cx="4831772" cy="1477328"/>
          </a:xfrm>
          <a:prstGeom prst="rect">
            <a:avLst/>
          </a:prstGeom>
          <a:noFill/>
        </p:spPr>
        <p:txBody>
          <a:bodyPr wrap="none" rtlCol="0">
            <a:spAutoFit/>
          </a:bodyPr>
          <a:lstStyle/>
          <a:p>
            <a:r>
              <a:rPr lang="zh-CN" altLang="en-US" sz="3000" b="1"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议一议：</a:t>
            </a:r>
            <a:endParaRPr lang="en-US" altLang="zh-CN" sz="3000" b="1"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a:p>
            <a:endParaRPr lang="en-US" altLang="zh-CN" sz="2400" dirty="0">
              <a:latin typeface="微软雅黑" panose="020B0503020204020204" pitchFamily="34" charset="-122"/>
              <a:ea typeface="微软雅黑" panose="020B0503020204020204" pitchFamily="34" charset="-122"/>
            </a:endParaRPr>
          </a:p>
          <a:p>
            <a:r>
              <a:rPr lang="zh-CN" altLang="en-US" sz="3600" dirty="0" smtClean="0">
                <a:latin typeface="微软雅黑" panose="020B0503020204020204" pitchFamily="34" charset="-122"/>
                <a:ea typeface="微软雅黑" panose="020B0503020204020204" pitchFamily="34" charset="-122"/>
              </a:rPr>
              <a:t>       什么</a:t>
            </a:r>
            <a:r>
              <a:rPr lang="zh-CN" altLang="en-US" sz="3600" dirty="0">
                <a:latin typeface="微软雅黑" panose="020B0503020204020204" pitchFamily="34" charset="-122"/>
                <a:ea typeface="微软雅黑" panose="020B0503020204020204" pitchFamily="34" charset="-122"/>
              </a:rPr>
              <a:t>是安全意识</a:t>
            </a:r>
            <a:r>
              <a:rPr lang="zh-CN" altLang="en-US"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6205929" y="2640859"/>
            <a:ext cx="5028279" cy="2751522"/>
          </a:xfrm>
          <a:prstGeom prst="rect">
            <a:avLst/>
          </a:prstGeom>
          <a:noFill/>
        </p:spPr>
        <p:txBody>
          <a:bodyPr wrap="square" rtlCol="0">
            <a:spAutoFit/>
          </a:bodyPr>
          <a:lstStyle/>
          <a:p>
            <a:pPr indent="457200" algn="just">
              <a:lnSpc>
                <a:spcPct val="120000"/>
              </a:lnSpc>
              <a:spcAft>
                <a:spcPts val="800"/>
              </a:spcAft>
            </a:pPr>
            <a:r>
              <a:rPr lang="zh-CN" altLang="en-US" sz="2400" dirty="0">
                <a:latin typeface="微软雅黑" panose="020B0503020204020204" pitchFamily="34" charset="-122"/>
                <a:ea typeface="微软雅黑" panose="020B0503020204020204" pitchFamily="34" charset="-122"/>
              </a:rPr>
              <a:t>安全生产意识，就是人们头脑中建立起来的、生产必须安全的观念。它是指人们在生产活动中，对各种各样可能对自己或他人造成伤害的外在环境条件的一种戒备和警觉的心理状态。</a:t>
            </a:r>
            <a:endParaRPr lang="zh-CN" altLang="en-US" sz="2400" dirty="0">
              <a:latin typeface="微软雅黑" panose="020B0503020204020204" pitchFamily="34" charset="-122"/>
              <a:ea typeface="微软雅黑" panose="020B0503020204020204" pitchFamily="34" charset="-122"/>
            </a:endParaRPr>
          </a:p>
        </p:txBody>
      </p:sp>
      <p:sp>
        <p:nvSpPr>
          <p:cNvPr id="4" name="矩形: 圆角 43"/>
          <p:cNvSpPr/>
          <p:nvPr/>
        </p:nvSpPr>
        <p:spPr>
          <a:xfrm>
            <a:off x="1170347" y="1106630"/>
            <a:ext cx="5035582" cy="504056"/>
          </a:xfrm>
          <a:prstGeom prst="roundRect">
            <a:avLst/>
          </a:prstGeom>
          <a:solidFill>
            <a:srgbClr val="E93E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安全生产意识</a:t>
            </a:r>
            <a:endParaRPr lang="zh-CN" altLang="en-US" sz="2400" b="1" dirty="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5174" y="2389763"/>
            <a:ext cx="4426236" cy="3535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6205929" y="2640859"/>
            <a:ext cx="5028279" cy="2270750"/>
          </a:xfrm>
          <a:prstGeom prst="rect">
            <a:avLst/>
          </a:prstGeom>
          <a:noFill/>
        </p:spPr>
        <p:txBody>
          <a:bodyPr wrap="square" rtlCol="0">
            <a:spAutoFit/>
          </a:bodyPr>
          <a:lstStyle/>
          <a:p>
            <a:pPr indent="457200" algn="just">
              <a:lnSpc>
                <a:spcPct val="120000"/>
              </a:lnSpc>
              <a:spcAft>
                <a:spcPts val="800"/>
              </a:spcAft>
            </a:pPr>
            <a:r>
              <a:rPr lang="zh-CN" altLang="en-US" sz="2400" dirty="0">
                <a:latin typeface="微软雅黑" panose="020B0503020204020204" pitchFamily="34" charset="-122"/>
                <a:ea typeface="微软雅黑" panose="020B0503020204020204" pitchFamily="34" charset="-122"/>
              </a:rPr>
              <a:t>提高安全意识，避免影响生产行为，才能养成安全生产的行为习惯，从而提升自身的安全素质。坚持安全生产的意识，就是对人的生命负责，对企业负责，对国家负责。</a:t>
            </a:r>
            <a:endParaRPr lang="zh-CN" altLang="en-US" sz="2400" dirty="0">
              <a:latin typeface="微软雅黑" panose="020B0503020204020204" pitchFamily="34" charset="-122"/>
              <a:ea typeface="微软雅黑" panose="020B0503020204020204" pitchFamily="34" charset="-122"/>
            </a:endParaRPr>
          </a:p>
        </p:txBody>
      </p:sp>
      <p:sp>
        <p:nvSpPr>
          <p:cNvPr id="4" name="矩形: 圆角 43"/>
          <p:cNvSpPr/>
          <p:nvPr/>
        </p:nvSpPr>
        <p:spPr>
          <a:xfrm>
            <a:off x="1170347" y="1106630"/>
            <a:ext cx="5035582" cy="504056"/>
          </a:xfrm>
          <a:prstGeom prst="roundRect">
            <a:avLst/>
          </a:prstGeom>
          <a:solidFill>
            <a:srgbClr val="E93E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提高安全意识的重要性</a:t>
            </a:r>
            <a:endParaRPr lang="zh-CN" altLang="en-US" sz="2400" b="1"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92538" y="2113613"/>
            <a:ext cx="2994452" cy="3978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43"/>
          <p:cNvSpPr/>
          <p:nvPr/>
        </p:nvSpPr>
        <p:spPr>
          <a:xfrm>
            <a:off x="1170347" y="602574"/>
            <a:ext cx="5035582" cy="504056"/>
          </a:xfrm>
          <a:prstGeom prst="roundRect">
            <a:avLst/>
          </a:prstGeom>
          <a:solidFill>
            <a:srgbClr val="E93E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自觉提高安全意识</a:t>
            </a:r>
            <a:endParaRPr lang="zh-CN" altLang="en-US" sz="2400" b="1"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70472" y="1828797"/>
            <a:ext cx="2870914" cy="4354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115" y="2788093"/>
            <a:ext cx="3981450" cy="2181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0010" y="2516001"/>
            <a:ext cx="3943670" cy="2218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43"/>
          <p:cNvSpPr/>
          <p:nvPr/>
        </p:nvSpPr>
        <p:spPr>
          <a:xfrm>
            <a:off x="1170347" y="482653"/>
            <a:ext cx="5035582" cy="504056"/>
          </a:xfrm>
          <a:prstGeom prst="roundRect">
            <a:avLst/>
          </a:prstGeom>
          <a:solidFill>
            <a:srgbClr val="E93E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自觉提高安全意识</a:t>
            </a:r>
            <a:endParaRPr lang="zh-CN" altLang="en-US" sz="2400" b="1"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35902" y="1184298"/>
            <a:ext cx="7540054" cy="5386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9430" y="577120"/>
            <a:ext cx="5576341" cy="5576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5957" y="1082025"/>
            <a:ext cx="4286250" cy="412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安全生产的内涵</a:t>
              </a:r>
              <a:endParaRPr lang="zh-CN" altLang="zh-CN" sz="14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提高安全生产意识</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规范安全生产行为</a:t>
            </a:r>
            <a:endParaRPr lang="zh-CN" alt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9763" y="518327"/>
            <a:ext cx="5865214" cy="5865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3"/>
          <p:cNvSpPr>
            <a:spLocks noChangeArrowheads="1"/>
          </p:cNvSpPr>
          <p:nvPr/>
        </p:nvSpPr>
        <p:spPr bwMode="auto">
          <a:xfrm>
            <a:off x="5863381" y="773282"/>
            <a:ext cx="5768985" cy="535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200000"/>
              </a:lnSpc>
              <a:spcBef>
                <a:spcPct val="0"/>
              </a:spcBef>
              <a:buNone/>
            </a:pPr>
            <a:r>
              <a:rPr lang="en-US" altLang="zh-CN" sz="1800" dirty="0">
                <a:latin typeface="Arial" panose="020B0604020202020204" pitchFamily="34" charset="0"/>
                <a:cs typeface="Arial" panose="020B0604020202020204" pitchFamily="34" charset="0"/>
              </a:rPr>
              <a:t>《</a:t>
            </a:r>
            <a:r>
              <a:rPr lang="zh-CN" altLang="en-US" sz="1800" dirty="0">
                <a:latin typeface="Arial" panose="020B0604020202020204" pitchFamily="34" charset="0"/>
                <a:cs typeface="Arial" panose="020B0604020202020204" pitchFamily="34" charset="0"/>
              </a:rPr>
              <a:t>中华人民共和国安全生产法</a:t>
            </a:r>
            <a:r>
              <a:rPr lang="en-US" altLang="zh-CN" sz="1800" dirty="0">
                <a:latin typeface="Arial" panose="020B0604020202020204" pitchFamily="34" charset="0"/>
                <a:cs typeface="Arial" panose="020B0604020202020204" pitchFamily="34" charset="0"/>
              </a:rPr>
              <a:t>》</a:t>
            </a:r>
            <a:r>
              <a:rPr lang="zh-CN" altLang="en-US" sz="1800" dirty="0">
                <a:latin typeface="Arial" panose="020B0604020202020204" pitchFamily="34" charset="0"/>
                <a:cs typeface="Arial" panose="020B0604020202020204" pitchFamily="34" charset="0"/>
              </a:rPr>
              <a:t>由</a:t>
            </a:r>
            <a:r>
              <a:rPr lang="en-US" altLang="zh-CN" sz="1800" dirty="0">
                <a:latin typeface="Arial" panose="020B0604020202020204" pitchFamily="34" charset="0"/>
                <a:cs typeface="Arial" panose="020B0604020202020204" pitchFamily="34" charset="0"/>
              </a:rPr>
              <a:t>2002</a:t>
            </a:r>
            <a:r>
              <a:rPr lang="zh-CN" altLang="en-US" sz="1800" dirty="0">
                <a:latin typeface="Arial" panose="020B0604020202020204" pitchFamily="34" charset="0"/>
                <a:cs typeface="Arial" panose="020B0604020202020204" pitchFamily="34" charset="0"/>
              </a:rPr>
              <a:t>年</a:t>
            </a:r>
            <a:r>
              <a:rPr lang="en-US" altLang="zh-CN" sz="1800" dirty="0">
                <a:latin typeface="Arial" panose="020B0604020202020204" pitchFamily="34" charset="0"/>
                <a:cs typeface="Arial" panose="020B0604020202020204" pitchFamily="34" charset="0"/>
              </a:rPr>
              <a:t>6</a:t>
            </a:r>
            <a:r>
              <a:rPr lang="zh-CN" altLang="en-US" sz="1800" dirty="0">
                <a:latin typeface="Arial" panose="020B0604020202020204" pitchFamily="34" charset="0"/>
                <a:cs typeface="Arial" panose="020B0604020202020204" pitchFamily="34" charset="0"/>
              </a:rPr>
              <a:t>月</a:t>
            </a:r>
            <a:r>
              <a:rPr lang="en-US" altLang="zh-CN" sz="1800" dirty="0">
                <a:latin typeface="Arial" panose="020B0604020202020204" pitchFamily="34" charset="0"/>
                <a:cs typeface="Arial" panose="020B0604020202020204" pitchFamily="34" charset="0"/>
              </a:rPr>
              <a:t>29</a:t>
            </a:r>
            <a:r>
              <a:rPr lang="zh-CN" altLang="en-US" sz="1800" dirty="0">
                <a:latin typeface="Arial" panose="020B0604020202020204" pitchFamily="34" charset="0"/>
                <a:cs typeface="Arial" panose="020B0604020202020204" pitchFamily="34" charset="0"/>
              </a:rPr>
              <a:t>日第九届全国人民代表大会常务委员会第二十八次会议通过，自</a:t>
            </a:r>
            <a:r>
              <a:rPr lang="en-US" altLang="zh-CN" sz="1800" dirty="0">
                <a:latin typeface="Arial" panose="020B0604020202020204" pitchFamily="34" charset="0"/>
                <a:cs typeface="Arial" panose="020B0604020202020204" pitchFamily="34" charset="0"/>
              </a:rPr>
              <a:t>2002</a:t>
            </a:r>
            <a:r>
              <a:rPr lang="zh-CN" altLang="en-US" sz="1800" dirty="0">
                <a:latin typeface="Arial" panose="020B0604020202020204" pitchFamily="34" charset="0"/>
                <a:cs typeface="Arial" panose="020B0604020202020204" pitchFamily="34" charset="0"/>
              </a:rPr>
              <a:t>年</a:t>
            </a:r>
            <a:r>
              <a:rPr lang="en-US" altLang="zh-CN" sz="1800" dirty="0">
                <a:latin typeface="Arial" panose="020B0604020202020204" pitchFamily="34" charset="0"/>
                <a:cs typeface="Arial" panose="020B0604020202020204" pitchFamily="34" charset="0"/>
              </a:rPr>
              <a:t>11</a:t>
            </a:r>
            <a:r>
              <a:rPr lang="zh-CN" altLang="en-US" sz="1800" dirty="0">
                <a:latin typeface="Arial" panose="020B0604020202020204" pitchFamily="34" charset="0"/>
                <a:cs typeface="Arial" panose="020B0604020202020204" pitchFamily="34" charset="0"/>
              </a:rPr>
              <a:t>月</a:t>
            </a:r>
            <a:r>
              <a:rPr lang="en-US" altLang="zh-CN" sz="1800" dirty="0">
                <a:latin typeface="Arial" panose="020B0604020202020204" pitchFamily="34" charset="0"/>
                <a:cs typeface="Arial" panose="020B0604020202020204" pitchFamily="34" charset="0"/>
              </a:rPr>
              <a:t>1</a:t>
            </a:r>
            <a:r>
              <a:rPr lang="zh-CN" altLang="en-US" sz="1800" dirty="0">
                <a:latin typeface="Arial" panose="020B0604020202020204" pitchFamily="34" charset="0"/>
                <a:cs typeface="Arial" panose="020B0604020202020204" pitchFamily="34" charset="0"/>
              </a:rPr>
              <a:t>日起实施</a:t>
            </a:r>
            <a:r>
              <a:rPr lang="zh-CN" altLang="en-US" sz="1800" dirty="0" smtClean="0">
                <a:latin typeface="Arial" panose="020B0604020202020204" pitchFamily="34" charset="0"/>
                <a:cs typeface="Arial" panose="020B0604020202020204" pitchFamily="34" charset="0"/>
              </a:rPr>
              <a:t>。</a:t>
            </a:r>
            <a:endParaRPr lang="en-US" altLang="zh-CN" sz="1800" dirty="0" smtClean="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第一章　总则</a:t>
            </a:r>
            <a:endParaRPr lang="zh-CN" altLang="en-US" sz="1800" dirty="0">
              <a:latin typeface="Arial" panose="020B0604020202020204" pitchFamily="34" charset="0"/>
              <a:cs typeface="Arial" panose="020B0604020202020204" pitchFamily="34" charset="0"/>
            </a:endParaRPr>
          </a:p>
          <a:p>
            <a:pPr>
              <a:spcBef>
                <a:spcPct val="0"/>
              </a:spcBef>
              <a:buNone/>
            </a:pPr>
            <a:endParaRPr lang="zh-CN" altLang="en-US" sz="1800" dirty="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第二章　生产经营单位的安全生产保障</a:t>
            </a:r>
            <a:endParaRPr lang="zh-CN" altLang="en-US" sz="1800" dirty="0">
              <a:latin typeface="Arial" panose="020B0604020202020204" pitchFamily="34" charset="0"/>
              <a:cs typeface="Arial" panose="020B0604020202020204" pitchFamily="34" charset="0"/>
            </a:endParaRPr>
          </a:p>
          <a:p>
            <a:pPr>
              <a:spcBef>
                <a:spcPct val="0"/>
              </a:spcBef>
              <a:buNone/>
            </a:pPr>
            <a:endParaRPr lang="zh-CN" altLang="en-US" sz="1800" dirty="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第三章　从业人员的安全生产权利义务</a:t>
            </a:r>
            <a:endParaRPr lang="zh-CN" altLang="en-US" sz="1800" dirty="0">
              <a:latin typeface="Arial" panose="020B0604020202020204" pitchFamily="34" charset="0"/>
              <a:cs typeface="Arial" panose="020B0604020202020204" pitchFamily="34" charset="0"/>
            </a:endParaRPr>
          </a:p>
          <a:p>
            <a:pPr>
              <a:spcBef>
                <a:spcPct val="0"/>
              </a:spcBef>
              <a:buNone/>
            </a:pPr>
            <a:endParaRPr lang="zh-CN" altLang="en-US" sz="1800" dirty="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第四章　安全生产的监督管理</a:t>
            </a:r>
            <a:endParaRPr lang="zh-CN" altLang="en-US" sz="1800" dirty="0">
              <a:latin typeface="Arial" panose="020B0604020202020204" pitchFamily="34" charset="0"/>
              <a:cs typeface="Arial" panose="020B0604020202020204" pitchFamily="34" charset="0"/>
            </a:endParaRPr>
          </a:p>
          <a:p>
            <a:pPr>
              <a:spcBef>
                <a:spcPct val="0"/>
              </a:spcBef>
              <a:buNone/>
            </a:pPr>
            <a:endParaRPr lang="zh-CN" altLang="en-US" sz="1800" dirty="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第五章　生产安全事故的应急救援与调查处理</a:t>
            </a:r>
            <a:endParaRPr lang="zh-CN" altLang="en-US" sz="1800" dirty="0">
              <a:latin typeface="Arial" panose="020B0604020202020204" pitchFamily="34" charset="0"/>
              <a:cs typeface="Arial" panose="020B0604020202020204" pitchFamily="34" charset="0"/>
            </a:endParaRPr>
          </a:p>
          <a:p>
            <a:pPr>
              <a:spcBef>
                <a:spcPct val="0"/>
              </a:spcBef>
              <a:buNone/>
            </a:pPr>
            <a:endParaRPr lang="zh-CN" altLang="en-US" sz="1800" dirty="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第六章　法律责任</a:t>
            </a:r>
            <a:endParaRPr lang="zh-CN" altLang="en-US" sz="1800" dirty="0">
              <a:latin typeface="Arial" panose="020B0604020202020204" pitchFamily="34" charset="0"/>
              <a:cs typeface="Arial" panose="020B0604020202020204" pitchFamily="34" charset="0"/>
            </a:endParaRPr>
          </a:p>
          <a:p>
            <a:pPr>
              <a:spcBef>
                <a:spcPct val="0"/>
              </a:spcBef>
              <a:buNone/>
            </a:pPr>
            <a:endParaRPr lang="zh-CN" altLang="en-US" sz="1800" dirty="0">
              <a:latin typeface="Arial" panose="020B0604020202020204" pitchFamily="34" charset="0"/>
              <a:cs typeface="Arial" panose="020B0604020202020204" pitchFamily="34" charset="0"/>
            </a:endParaRPr>
          </a:p>
          <a:p>
            <a:pPr>
              <a:spcBef>
                <a:spcPct val="0"/>
              </a:spcBef>
              <a:buNone/>
            </a:pPr>
            <a:r>
              <a:rPr lang="zh-CN" altLang="en-US" sz="1800" dirty="0">
                <a:latin typeface="Arial" panose="020B0604020202020204" pitchFamily="34" charset="0"/>
                <a:cs typeface="Arial" panose="020B0604020202020204" pitchFamily="34" charset="0"/>
              </a:rPr>
              <a:t>第七章　附则</a:t>
            </a:r>
            <a:endParaRPr lang="zh-CN" altLang="en-US" sz="1800" dirty="0">
              <a:latin typeface="Arial" panose="020B0604020202020204" pitchFamily="34" charset="0"/>
              <a:cs typeface="Arial" panose="020B0604020202020204" pitchFamily="34" charset="0"/>
            </a:endParaRPr>
          </a:p>
        </p:txBody>
      </p:sp>
    </p:spTree>
  </p:cSld>
  <p:clrMapOvr>
    <a:masterClrMapping/>
  </p:clrMapOvr>
  <p:transition spd="med">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734518" y="474783"/>
            <a:ext cx="10643015" cy="6001643"/>
          </a:xfrm>
          <a:prstGeom prst="rect">
            <a:avLst/>
          </a:prstGeom>
          <a:noFill/>
        </p:spPr>
        <p:txBody>
          <a:bodyPr wrap="square" rtlCol="0">
            <a:spAutoFit/>
          </a:bodyPr>
          <a:lstStyle/>
          <a:p>
            <a:pPr>
              <a:spcBef>
                <a:spcPct val="0"/>
              </a:spcBef>
            </a:pPr>
            <a:r>
              <a:rPr lang="zh-CN" altLang="en-US" sz="2400" b="1"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案例：</a:t>
            </a:r>
            <a:endParaRPr lang="en-US" altLang="zh-CN" sz="2400" b="1"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a:p>
            <a:pPr>
              <a:spcBef>
                <a:spcPct val="0"/>
              </a:spcBef>
            </a:pPr>
            <a:endParaRPr lang="en-US" altLang="zh-CN" sz="2400" b="1"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a:p>
            <a:pPr>
              <a:lnSpc>
                <a:spcPct val="200000"/>
              </a:lnSpc>
              <a:spcBef>
                <a:spcPct val="0"/>
              </a:spcBef>
            </a:pP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2020</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年</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月</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26</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日，某公司正常生产，</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14</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时许掺混车间投料工王某违反劳动纪律，工作期间躺在掺混车间吨包皮（复合肥原料包装袋，吨包皮为布质可重复使用）码垛上睡觉。叉车工花某驾驶叉车（具有吊车使用功能），把网兜装着 </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40</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袋复合肥（每袋重</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50</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千克，合计重量</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2000</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千克）直接放置在王某睡觉的吨包皮码垛之上。稍后，花某发现刚刚被压扁的吨包皮码垛背面露着两只人脚，于是立即吊起货物，将压在底下的王某救出，并向单位领导报告和拨打</a:t>
            </a:r>
            <a:r>
              <a:rPr lang="en-US" altLang="zh-CN"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120,</a:t>
            </a:r>
            <a:r>
              <a:rPr lang="zh-CN" altLang="en-US" sz="2400"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将其送往医院。王某经医护人员抢救无效后死亡。</a:t>
            </a:r>
            <a:endParaRPr lang="zh-CN" altLang="en-US" sz="2400"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03567" y="3076180"/>
            <a:ext cx="4310453" cy="3429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259176" y="1379094"/>
            <a:ext cx="9353860" cy="2031325"/>
          </a:xfrm>
          <a:prstGeom prst="rect">
            <a:avLst/>
          </a:prstGeom>
          <a:noFill/>
        </p:spPr>
        <p:txBody>
          <a:bodyPr wrap="square" rtlCol="0">
            <a:spAutoFit/>
          </a:bodyPr>
          <a:lstStyle/>
          <a:p>
            <a:r>
              <a:rPr lang="zh-CN" altLang="en-US" sz="3000" b="1"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做一做：</a:t>
            </a:r>
            <a:endParaRPr lang="en-US" altLang="zh-CN" sz="3000" b="1"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a:p>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同学们结合本专业情况，收集相关岗位的操作规程、熟记，分组上台演示安全生产的做法</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panose="020B0604020202020204" pitchFamily="34" charset="0"/>
              <a:buNone/>
            </a:pPr>
            <a:r>
              <a:rPr lang="zh-CN" altLang="en-US" sz="3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课后劳动</a:t>
            </a: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体验</a:t>
            </a:r>
            <a:r>
              <a:rPr lang="en-US" altLang="zh-CN"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1133475" y="2930291"/>
            <a:ext cx="423141" cy="412674"/>
            <a:chOff x="5865813" y="3209925"/>
            <a:chExt cx="449263" cy="438150"/>
          </a:xfrm>
          <a:solidFill>
            <a:srgbClr val="E93E34"/>
          </a:solidFill>
        </p:grpSpPr>
        <p:sp>
          <p:nvSpPr>
            <p:cNvPr id="15"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21"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1928867" y="2498439"/>
            <a:ext cx="9178999" cy="1754326"/>
          </a:xfrm>
          <a:prstGeom prst="rect">
            <a:avLst/>
          </a:prstGeom>
        </p:spPr>
        <p:txBody>
          <a:bodyPr wrap="square">
            <a:spAutoFit/>
          </a:bodyPr>
          <a:lstStyle/>
          <a:p>
            <a:pPr indent="612140" algn="just">
              <a:lnSpc>
                <a:spcPct val="150000"/>
              </a:lnSpc>
            </a:pPr>
            <a:r>
              <a:rPr lang="zh-CN" altLang="en-US" sz="2400" dirty="0">
                <a:latin typeface="微软雅黑" panose="020B0503020204020204" pitchFamily="34" charset="-122"/>
                <a:ea typeface="微软雅黑" panose="020B0503020204020204" pitchFamily="34" charset="-122"/>
              </a:rPr>
              <a:t>请上网查阅</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中华人民共和国全生产法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中华人民共和国刑法修正案（十一</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关于安全生产方面的规定，以班级为单位组织关于安全生产的知识竞赛活动，并评选出安全生产知识最佳学生。</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133475" y="3577991"/>
            <a:ext cx="423141" cy="412674"/>
            <a:chOff x="5865813" y="3209925"/>
            <a:chExt cx="449263" cy="438150"/>
          </a:xfrm>
          <a:solidFill>
            <a:srgbClr val="E93E34"/>
          </a:solidFill>
        </p:grpSpPr>
        <p:sp>
          <p:nvSpPr>
            <p:cNvPr id="34"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37"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133475" y="4987691"/>
            <a:ext cx="423141" cy="412674"/>
            <a:chOff x="5865813" y="3209925"/>
            <a:chExt cx="449263" cy="438150"/>
          </a:xfrm>
          <a:solidFill>
            <a:srgbClr val="E93E34"/>
          </a:solidFill>
        </p:grpSpPr>
        <p:sp>
          <p:nvSpPr>
            <p:cNvPr id="41"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45"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46"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rPr>
              <a:t>感谢观看</a:t>
            </a:r>
            <a:endPar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11580" y="1220343"/>
            <a:ext cx="5179623" cy="461665"/>
          </a:xfrm>
          <a:prstGeom prst="rect">
            <a:avLst/>
          </a:prstGeom>
        </p:spPr>
        <p:txBody>
          <a:bodyPr wrap="none">
            <a:spAutoFit/>
          </a:bodyPr>
          <a:lstStyle/>
          <a:p>
            <a:pPr>
              <a:spcBef>
                <a:spcPct val="0"/>
              </a:spcBef>
            </a:pPr>
            <a:r>
              <a:rPr lang="zh-CN" altLang="en-US" sz="2400" b="1"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案例视频：</a:t>
            </a:r>
            <a:r>
              <a:rPr lang="en-US" altLang="zh-CN" sz="2400" b="1"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2019</a:t>
            </a:r>
            <a:r>
              <a:rPr lang="zh-CN" altLang="en-US" sz="2400" b="1"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年</a:t>
            </a:r>
            <a:r>
              <a:rPr lang="zh-CN" altLang="en-US" sz="2400" b="1" dirty="0" smtClean="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南昌方大特钢事故</a:t>
            </a:r>
            <a:endParaRPr lang="en-US" altLang="zh-CN" sz="2400" b="1" dirty="0">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92906" y="1329511"/>
            <a:ext cx="8109678" cy="3416320"/>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a:lnSpc>
                <a:spcPct val="20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出现安全事故的原因是什么？</a:t>
            </a:r>
            <a:endParaRPr lang="zh-CN" altLang="en-US" sz="2400" dirty="0">
              <a:latin typeface="微软雅黑" panose="020B0503020204020204" pitchFamily="34" charset="-122"/>
              <a:ea typeface="微软雅黑" panose="020B0503020204020204" pitchFamily="34" charset="-122"/>
            </a:endParaRPr>
          </a:p>
          <a:p>
            <a:pPr>
              <a:lnSpc>
                <a:spcPct val="20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怎么做才能避免事故的发生？这起事故给我们的经验教训是什么？</a:t>
            </a:r>
            <a:endParaRPr lang="zh-CN" altLang="en-US" sz="24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rPr>
                <a:t>安全生产的内涵</a:t>
              </a:r>
              <a:endParaRPr lang="zh-CN" altLang="en-US" sz="2000" b="1"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提高安全生产意识</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规范安全生产行为</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546214" y="1916427"/>
            <a:ext cx="9358209" cy="646331"/>
          </a:xfrm>
          <a:prstGeom prst="rect">
            <a:avLst/>
          </a:prstGeom>
          <a:noFill/>
        </p:spPr>
        <p:txBody>
          <a:bodyPr wrap="square" rtlCol="0">
            <a:spAutoFit/>
          </a:bodyPr>
          <a:lstStyle/>
          <a:p>
            <a:pPr indent="457200" algn="just">
              <a:lnSpc>
                <a:spcPct val="150000"/>
              </a:lnSpc>
              <a:spcAft>
                <a:spcPts val="800"/>
              </a:spcAft>
            </a:pPr>
            <a:r>
              <a:rPr lang="zh-CN" altLang="en-US" sz="2400" dirty="0">
                <a:latin typeface="微软雅黑" panose="020B0503020204020204" pitchFamily="34" charset="-122"/>
                <a:ea typeface="微软雅黑" panose="020B0503020204020204" pitchFamily="34" charset="-122"/>
              </a:rPr>
              <a:t>安全生产是指在生产过程中的人身安全和设备</a:t>
            </a:r>
            <a:r>
              <a:rPr lang="zh-CN" altLang="en-US" sz="2400" dirty="0" smtClean="0">
                <a:latin typeface="微软雅黑" panose="020B0503020204020204" pitchFamily="34" charset="-122"/>
                <a:ea typeface="微软雅黑" panose="020B0503020204020204" pitchFamily="34" charset="-122"/>
              </a:rPr>
              <a:t>安全</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6" name="矩形 3"/>
          <p:cNvSpPr>
            <a:spLocks noChangeArrowheads="1"/>
          </p:cNvSpPr>
          <p:nvPr/>
        </p:nvSpPr>
        <p:spPr bwMode="auto">
          <a:xfrm>
            <a:off x="1112921" y="900243"/>
            <a:ext cx="40204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000" b="1" dirty="0">
                <a:latin typeface="Arial" panose="020B0604020202020204" pitchFamily="34" charset="0"/>
                <a:cs typeface="Arial" panose="020B0604020202020204" pitchFamily="34" charset="0"/>
              </a:rPr>
              <a:t>一</a:t>
            </a:r>
            <a:r>
              <a:rPr lang="zh-CN" altLang="en-US" sz="3000" b="1" dirty="0" smtClean="0">
                <a:latin typeface="Arial" panose="020B0604020202020204" pitchFamily="34" charset="0"/>
                <a:cs typeface="Arial" panose="020B0604020202020204" pitchFamily="34" charset="0"/>
              </a:rPr>
              <a:t>、安全生产的内涵</a:t>
            </a:r>
            <a:endParaRPr lang="zh-CN" altLang="en-US" sz="3000" b="1"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23153" y="2697670"/>
            <a:ext cx="5211377" cy="3817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5"/>
          <p:cNvSpPr txBox="1"/>
          <p:nvPr/>
        </p:nvSpPr>
        <p:spPr>
          <a:xfrm>
            <a:off x="1066530" y="537332"/>
            <a:ext cx="9951241" cy="4832092"/>
          </a:xfrm>
          <a:prstGeom prst="rect">
            <a:avLst/>
          </a:prstGeom>
          <a:noFill/>
        </p:spPr>
        <p:txBody>
          <a:bodyPr wrap="square" rtlCol="0">
            <a:spAutoFit/>
          </a:bodyPr>
          <a:lstStyle/>
          <a:p>
            <a:pPr indent="457200" algn="just">
              <a:lnSpc>
                <a:spcPct val="150000"/>
              </a:lnSpc>
              <a:spcAft>
                <a:spcPts val="800"/>
              </a:spcAft>
            </a:pP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一</a:t>
            </a:r>
            <a:r>
              <a:rPr lang="en-US" altLang="zh-CN" sz="2400" b="1"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rPr>
              <a:t>遵守</a:t>
            </a:r>
            <a:r>
              <a:rPr lang="zh-CN" altLang="en-US" sz="2400" b="1" dirty="0">
                <a:latin typeface="微软雅黑" panose="020B0503020204020204" pitchFamily="34" charset="-122"/>
                <a:ea typeface="微软雅黑" panose="020B0503020204020204" pitchFamily="34" charset="-122"/>
              </a:rPr>
              <a:t>劳动纪律和操作规程的</a:t>
            </a:r>
            <a:r>
              <a:rPr lang="zh-CN" altLang="en-US" sz="2400" b="1" dirty="0" smtClean="0">
                <a:latin typeface="微软雅黑" panose="020B0503020204020204" pitchFamily="34" charset="-122"/>
                <a:ea typeface="微软雅黑" panose="020B0503020204020204" pitchFamily="34" charset="-122"/>
              </a:rPr>
              <a:t>重要性</a:t>
            </a:r>
            <a:endParaRPr lang="en-US" altLang="zh-CN" sz="2400" b="1" dirty="0" smtClean="0">
              <a:latin typeface="微软雅黑" panose="020B0503020204020204" pitchFamily="34" charset="-122"/>
              <a:ea typeface="微软雅黑" panose="020B0503020204020204" pitchFamily="34" charset="-122"/>
            </a:endParaRPr>
          </a:p>
          <a:p>
            <a:pPr indent="457200" algn="just">
              <a:lnSpc>
                <a:spcPct val="150000"/>
              </a:lnSpc>
              <a:spcAft>
                <a:spcPts val="800"/>
              </a:spcAft>
            </a:pPr>
            <a:r>
              <a:rPr lang="en-US" altLang="zh-CN" sz="2400" dirty="0" smtClean="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作为劳动者，要遵守劳动纪律。劳动纪律是保证生产工作正常进行，提高劳动生产率和工作效率的必要条件，也是保护劳动者安全健康的</a:t>
            </a:r>
            <a:r>
              <a:rPr lang="zh-CN" altLang="en-US" sz="2400" dirty="0" smtClean="0">
                <a:latin typeface="微软雅黑" panose="020B0503020204020204" pitchFamily="34" charset="-122"/>
                <a:ea typeface="微软雅黑" panose="020B0503020204020204" pitchFamily="34" charset="-122"/>
              </a:rPr>
              <a:t>必要条件。</a:t>
            </a:r>
            <a:endParaRPr lang="en-US" altLang="zh-CN" sz="2400" dirty="0" smtClean="0">
              <a:latin typeface="微软雅黑" panose="020B0503020204020204" pitchFamily="34" charset="-122"/>
              <a:ea typeface="微软雅黑" panose="020B0503020204020204" pitchFamily="34" charset="-122"/>
            </a:endParaRPr>
          </a:p>
          <a:p>
            <a:pPr indent="457200" algn="just">
              <a:lnSpc>
                <a:spcPct val="150000"/>
              </a:lnSpc>
              <a:spcAft>
                <a:spcPts val="800"/>
              </a:spcAft>
            </a:pPr>
            <a:r>
              <a:rPr lang="en-US" altLang="zh-CN" sz="2400" dirty="0" smtClean="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作为劳动者，要遵守安全操作规程。安全操作规程是根据企业的生产性质、机器设备的特点和技术要求，结合具体情况及群众经验制定出的安全操作守则</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indent="457200" algn="just">
              <a:lnSpc>
                <a:spcPct val="150000"/>
              </a:lnSpc>
              <a:spcAft>
                <a:spcPts val="800"/>
              </a:spcAft>
            </a:pP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5"/>
          <p:cNvSpPr txBox="1"/>
          <p:nvPr/>
        </p:nvSpPr>
        <p:spPr>
          <a:xfrm>
            <a:off x="556865" y="638515"/>
            <a:ext cx="9951241" cy="1959511"/>
          </a:xfrm>
          <a:prstGeom prst="rect">
            <a:avLst/>
          </a:prstGeom>
          <a:noFill/>
        </p:spPr>
        <p:txBody>
          <a:bodyPr wrap="square" rtlCol="0">
            <a:spAutoFit/>
          </a:bodyPr>
          <a:lstStyle/>
          <a:p>
            <a:pPr indent="457200" algn="just">
              <a:lnSpc>
                <a:spcPct val="150000"/>
              </a:lnSpc>
              <a:spcAft>
                <a:spcPts val="800"/>
              </a:spcAft>
            </a:pPr>
            <a:r>
              <a:rPr lang="zh-CN" altLang="en-US" sz="2400" b="1" dirty="0">
                <a:latin typeface="微软雅黑" panose="020B0503020204020204" pitchFamily="34" charset="-122"/>
                <a:ea typeface="微软雅黑" panose="020B0503020204020204" pitchFamily="34" charset="-122"/>
              </a:rPr>
              <a:t>（二）遵守劳动纪律和操作规程的要求</a:t>
            </a:r>
            <a:endParaRPr lang="zh-CN" altLang="en-US" sz="2400" b="1" dirty="0">
              <a:latin typeface="微软雅黑" panose="020B0503020204020204" pitchFamily="34" charset="-122"/>
              <a:ea typeface="微软雅黑" panose="020B0503020204020204" pitchFamily="34" charset="-122"/>
            </a:endParaRPr>
          </a:p>
          <a:p>
            <a:pPr algn="just">
              <a:lnSpc>
                <a:spcPct val="150000"/>
              </a:lnSpc>
              <a:spcAft>
                <a:spcPts val="800"/>
              </a:spcAft>
            </a:pPr>
            <a:r>
              <a:rPr lang="en-US" altLang="zh-CN" sz="2400" dirty="0" smtClean="0">
                <a:latin typeface="微软雅黑" panose="020B0503020204020204" pitchFamily="34" charset="-122"/>
                <a:ea typeface="微软雅黑" panose="020B0503020204020204" pitchFamily="34" charset="-122"/>
              </a:rPr>
              <a:t>     1</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坚决杜绝</a:t>
            </a:r>
            <a:r>
              <a:rPr lang="zh-CN" altLang="en-US" sz="2400" dirty="0" smtClean="0">
                <a:latin typeface="微软雅黑" panose="020B0503020204020204" pitchFamily="34" charset="-122"/>
                <a:ea typeface="微软雅黑" panose="020B0503020204020204" pitchFamily="34" charset="-122"/>
              </a:rPr>
              <a:t>“三违”</a:t>
            </a:r>
            <a:endParaRPr lang="en-US" altLang="zh-CN" sz="2400" dirty="0" smtClean="0">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2400" dirty="0" smtClean="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76701" y="3713853"/>
            <a:ext cx="1627188" cy="163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2383" y="3591973"/>
            <a:ext cx="2347912" cy="234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1746" y="1945298"/>
            <a:ext cx="4586990" cy="2585323"/>
          </a:xfrm>
          <a:prstGeom prst="rect">
            <a:avLst/>
          </a:prstGeom>
          <a:noFill/>
        </p:spPr>
        <p:txBody>
          <a:bodyPr wrap="square" rtlCol="0">
            <a:spAutoFit/>
          </a:bodyPr>
          <a:lstStyle/>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违章</a:t>
            </a:r>
            <a:r>
              <a:rPr lang="zh-CN" altLang="en-US" sz="2400" dirty="0" smtClean="0">
                <a:solidFill>
                  <a:srgbClr val="FF0000"/>
                </a:solidFill>
                <a:latin typeface="微软雅黑" panose="020B0503020204020204" pitchFamily="34" charset="-122"/>
                <a:ea typeface="微软雅黑" panose="020B0503020204020204" pitchFamily="34" charset="-122"/>
              </a:rPr>
              <a:t>指挥</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生产</a:t>
            </a:r>
            <a:r>
              <a:rPr lang="zh-CN" altLang="en-US" sz="1400" dirty="0">
                <a:latin typeface="微软雅黑" panose="020B0503020204020204" pitchFamily="34" charset="-122"/>
                <a:ea typeface="微软雅黑" panose="020B0503020204020204" pitchFamily="34" charset="-122"/>
              </a:rPr>
              <a:t>经营管理人员不遵守安全生产规程、制度和安全技术措施或擅自变更安全工艺和操作程序，指挥者使用未经安全培训的劳动者或无专门资质认证的人员；生产经营管理人员指挥工人在安全防护设施或设备有缺陷、隐患未解决的条件下冒险作业；生产经营管理人员发现违章不制止等</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8" name="TextBox 7"/>
          <p:cNvSpPr txBox="1"/>
          <p:nvPr/>
        </p:nvSpPr>
        <p:spPr>
          <a:xfrm>
            <a:off x="332673" y="5234445"/>
            <a:ext cx="11499950" cy="1107996"/>
          </a:xfrm>
          <a:prstGeom prst="rect">
            <a:avLst/>
          </a:prstGeom>
          <a:noFill/>
        </p:spPr>
        <p:txBody>
          <a:bodyPr wrap="square" rtlCol="0">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              违反劳动纪律</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不按时上下班、考勤打卡</a:t>
            </a:r>
            <a:r>
              <a:rPr lang="zh-CN" altLang="en-US" sz="1400" dirty="0" smtClean="0">
                <a:latin typeface="微软雅黑" panose="020B0503020204020204" pitchFamily="34" charset="-122"/>
                <a:ea typeface="微软雅黑" panose="020B0503020204020204" pitchFamily="34" charset="-122"/>
              </a:rPr>
              <a:t>；提前</a:t>
            </a:r>
            <a:r>
              <a:rPr lang="zh-CN" altLang="en-US" sz="1400" dirty="0">
                <a:latin typeface="微软雅黑" panose="020B0503020204020204" pitchFamily="34" charset="-122"/>
                <a:ea typeface="微软雅黑" panose="020B0503020204020204" pitchFamily="34" charset="-122"/>
              </a:rPr>
              <a:t>下班离开工作岗位的</a:t>
            </a:r>
            <a:r>
              <a:rPr lang="zh-CN" altLang="en-US" sz="1400" dirty="0" smtClean="0">
                <a:latin typeface="微软雅黑" panose="020B0503020204020204" pitchFamily="34" charset="-122"/>
                <a:ea typeface="微软雅黑" panose="020B0503020204020204" pitchFamily="34" charset="-122"/>
              </a:rPr>
              <a:t>：工间</a:t>
            </a:r>
            <a:r>
              <a:rPr lang="zh-CN" altLang="en-US" sz="1400" dirty="0">
                <a:latin typeface="微软雅黑" panose="020B0503020204020204" pitchFamily="34" charset="-122"/>
                <a:ea typeface="微软雅黑" panose="020B0503020204020204" pitchFamily="34" charset="-122"/>
              </a:rPr>
              <a:t>休息、工间操超过规定的休息、做操时间的</a:t>
            </a:r>
            <a:r>
              <a:rPr lang="zh-CN" altLang="en-US" sz="1400" dirty="0" smtClean="0">
                <a:latin typeface="微软雅黑" panose="020B0503020204020204" pitchFamily="34" charset="-122"/>
                <a:ea typeface="微软雅黑" panose="020B0503020204020204" pitchFamily="34" charset="-122"/>
              </a:rPr>
              <a:t>；上班</a:t>
            </a:r>
            <a:r>
              <a:rPr lang="zh-CN" altLang="en-US" sz="1400" dirty="0">
                <a:latin typeface="微软雅黑" panose="020B0503020204020204" pitchFamily="34" charset="-122"/>
                <a:ea typeface="微软雅黑" panose="020B0503020204020204" pitchFamily="34" charset="-122"/>
              </a:rPr>
              <a:t>时间内做私活的</a:t>
            </a:r>
            <a:r>
              <a:rPr lang="zh-CN" altLang="en-US" sz="1400" dirty="0" smtClean="0">
                <a:latin typeface="微软雅黑" panose="020B0503020204020204" pitchFamily="34" charset="-122"/>
                <a:ea typeface="微软雅黑" panose="020B0503020204020204" pitchFamily="34" charset="-122"/>
              </a:rPr>
              <a:t>；在</a:t>
            </a:r>
            <a:r>
              <a:rPr lang="zh-CN" altLang="en-US" sz="1400" dirty="0">
                <a:latin typeface="微软雅黑" panose="020B0503020204020204" pitchFamily="34" charset="-122"/>
                <a:ea typeface="微软雅黑" panose="020B0503020204020204" pitchFamily="34" charset="-122"/>
              </a:rPr>
              <a:t>班不在岗，脱离自己应在岗位的</a:t>
            </a:r>
            <a:r>
              <a:rPr lang="zh-CN" altLang="en-US" sz="1400" dirty="0" smtClean="0">
                <a:latin typeface="微软雅黑" panose="020B0503020204020204" pitchFamily="34" charset="-122"/>
                <a:ea typeface="微软雅黑" panose="020B0503020204020204" pitchFamily="34" charset="-122"/>
              </a:rPr>
              <a:t>；请</a:t>
            </a:r>
            <a:r>
              <a:rPr lang="zh-CN" altLang="en-US" sz="1400" dirty="0">
                <a:latin typeface="微软雅黑" panose="020B0503020204020204" pitchFamily="34" charset="-122"/>
                <a:ea typeface="微软雅黑" panose="020B0503020204020204" pitchFamily="34" charset="-122"/>
              </a:rPr>
              <a:t>霸王假，未经许可自行次日不到岗工作的</a:t>
            </a:r>
            <a:r>
              <a:rPr lang="zh-CN" altLang="en-US" sz="1400" dirty="0" smtClean="0">
                <a:latin typeface="微软雅黑" panose="020B0503020204020204" pitchFamily="34" charset="-122"/>
                <a:ea typeface="微软雅黑" panose="020B0503020204020204" pitchFamily="34" charset="-122"/>
              </a:rPr>
              <a:t>；酒后</a:t>
            </a:r>
            <a:r>
              <a:rPr lang="zh-CN" altLang="en-US" sz="1400" dirty="0">
                <a:latin typeface="微软雅黑" panose="020B0503020204020204" pitchFamily="34" charset="-122"/>
                <a:ea typeface="微软雅黑" panose="020B0503020204020204" pitchFamily="34" charset="-122"/>
              </a:rPr>
              <a:t>上岗、值班中饮酒</a:t>
            </a:r>
            <a:r>
              <a:rPr lang="zh-CN" altLang="en-US" sz="1400" dirty="0" smtClean="0">
                <a:latin typeface="微软雅黑" panose="020B0503020204020204" pitchFamily="34" charset="-122"/>
                <a:ea typeface="微软雅黑" panose="020B0503020204020204" pitchFamily="34" charset="-122"/>
              </a:rPr>
              <a:t>；在</a:t>
            </a:r>
            <a:r>
              <a:rPr lang="zh-CN" altLang="en-US" sz="1400" dirty="0">
                <a:latin typeface="微软雅黑" panose="020B0503020204020204" pitchFamily="34" charset="-122"/>
                <a:ea typeface="微软雅黑" panose="020B0503020204020204" pitchFamily="34" charset="-122"/>
              </a:rPr>
              <a:t>工作时间内从事与本职工作无关的活动。</a:t>
            </a:r>
            <a:endParaRPr lang="zh-CN" altLang="en-US"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5781929" y="1184266"/>
            <a:ext cx="6165232" cy="3801041"/>
          </a:xfrm>
          <a:prstGeom prst="rect">
            <a:avLst/>
          </a:prstGeom>
          <a:noFill/>
        </p:spPr>
        <p:txBody>
          <a:bodyPr wrap="square" rtlCol="0">
            <a:spAutoFit/>
          </a:bodyPr>
          <a:lstStyle/>
          <a:p>
            <a:pPr>
              <a:lnSpc>
                <a:spcPct val="150000"/>
              </a:lnSpc>
            </a:pPr>
            <a:r>
              <a:rPr lang="zh-CN" altLang="en-US" sz="2400" dirty="0" smtClean="0">
                <a:solidFill>
                  <a:srgbClr val="FF0000"/>
                </a:solidFill>
                <a:latin typeface="微软雅黑" panose="020B0503020204020204" pitchFamily="34" charset="-122"/>
                <a:ea typeface="微软雅黑" panose="020B0503020204020204" pitchFamily="34" charset="-122"/>
              </a:rPr>
              <a:t>违章作业</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思想上</a:t>
            </a:r>
            <a:r>
              <a:rPr lang="zh-CN" altLang="en-US" sz="1400" dirty="0">
                <a:latin typeface="微软雅黑" panose="020B0503020204020204" pitchFamily="34" charset="-122"/>
                <a:ea typeface="微软雅黑" panose="020B0503020204020204" pitchFamily="34" charset="-122"/>
              </a:rPr>
              <a:t>安全意识差，怕麻烦，有麻痹心理、冒险心理和投机取巧、侥幸心理，</a:t>
            </a:r>
            <a:r>
              <a:rPr lang="zh-CN" altLang="en-US" sz="1400" dirty="0" smtClean="0">
                <a:latin typeface="微软雅黑" panose="020B0503020204020204" pitchFamily="34" charset="-122"/>
                <a:ea typeface="微软雅黑" panose="020B0503020204020204" pitchFamily="34" charset="-122"/>
              </a:rPr>
              <a:t>不意识</a:t>
            </a:r>
            <a:r>
              <a:rPr lang="zh-CN" altLang="en-US" sz="1400" dirty="0">
                <a:latin typeface="微软雅黑" panose="020B0503020204020204" pitchFamily="34" charset="-122"/>
                <a:ea typeface="微软雅黑" panose="020B0503020204020204" pitchFamily="34" charset="-122"/>
              </a:rPr>
              <a:t>不到安全隐患和危险的严重后果。</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在</a:t>
            </a:r>
            <a:r>
              <a:rPr lang="zh-CN" altLang="en-US" sz="1400" dirty="0">
                <a:latin typeface="微软雅黑" panose="020B0503020204020204" pitchFamily="34" charset="-122"/>
                <a:ea typeface="微软雅黑" panose="020B0503020204020204" pitchFamily="34" charset="-122"/>
              </a:rPr>
              <a:t>个人防护和行为规范方面，个人防护疏忽，不戴安全帽、不戴防毒面具、不戴耳罩或眼罩，长头发没盘在安全帽内，穿高跟鞋、拖鞋等进入工作场所。注意力不集中、精神涣散或情绪化作业、奔跑作业，急功近利而忽视安全等。</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在</a:t>
            </a:r>
            <a:r>
              <a:rPr lang="zh-CN" altLang="en-US" sz="1400" dirty="0">
                <a:latin typeface="微软雅黑" panose="020B0503020204020204" pitchFamily="34" charset="-122"/>
                <a:ea typeface="微软雅黑" panose="020B0503020204020204" pitchFamily="34" charset="-122"/>
              </a:rPr>
              <a:t>设备的操作、检修和维护方面，未经许可开动、关停、移动机器，开动、关停机器时未给信号，开关未锁紧，造成意外移动、通电或漏电等，忘记关闭设备，忽视警告标记、警告信号、操作错误（如按钮、阀门、扳手、把柄等的操作）等。</a:t>
            </a:r>
            <a:endParaRPr lang="zh-CN" altLang="en-US" sz="1400" dirty="0">
              <a:latin typeface="微软雅黑" panose="020B0503020204020204" pitchFamily="34" charset="-122"/>
              <a:ea typeface="微软雅黑" panose="020B0503020204020204" pitchFamily="34" charset="-122"/>
            </a:endParaRPr>
          </a:p>
          <a:p>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5"/>
          <p:cNvSpPr txBox="1"/>
          <p:nvPr/>
        </p:nvSpPr>
        <p:spPr>
          <a:xfrm>
            <a:off x="1306371" y="627273"/>
            <a:ext cx="9358209" cy="1302921"/>
          </a:xfrm>
          <a:prstGeom prst="rect">
            <a:avLst/>
          </a:prstGeom>
          <a:noFill/>
        </p:spPr>
        <p:txBody>
          <a:bodyPr wrap="square" rtlCol="0">
            <a:spAutoFit/>
          </a:bodyPr>
          <a:lstStyle/>
          <a:p>
            <a:pPr indent="457200" algn="just">
              <a:lnSpc>
                <a:spcPct val="150000"/>
              </a:lnSpc>
              <a:spcAft>
                <a:spcPts val="800"/>
              </a:spcAft>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做到</a:t>
            </a:r>
            <a:r>
              <a:rPr lang="zh-CN" altLang="en-US" sz="2400" dirty="0" smtClean="0">
                <a:latin typeface="微软雅黑" panose="020B0503020204020204" pitchFamily="34" charset="-122"/>
                <a:ea typeface="微软雅黑" panose="020B0503020204020204" pitchFamily="34" charset="-122"/>
              </a:rPr>
              <a:t>“四不伤害”</a:t>
            </a:r>
            <a:endParaRPr lang="en-US" altLang="zh-CN" sz="2400" dirty="0" smtClean="0">
              <a:latin typeface="微软雅黑" panose="020B0503020204020204" pitchFamily="34" charset="-122"/>
              <a:ea typeface="微软雅黑" panose="020B0503020204020204" pitchFamily="34" charset="-122"/>
            </a:endParaRPr>
          </a:p>
          <a:p>
            <a:pPr indent="457200" algn="just">
              <a:lnSpc>
                <a:spcPct val="150000"/>
              </a:lnSpc>
              <a:spcAft>
                <a:spcPts val="800"/>
              </a:spcAft>
            </a:pPr>
            <a:r>
              <a:rPr lang="zh-CN" altLang="en-US" sz="2400" dirty="0">
                <a:latin typeface="微软雅黑" panose="020B0503020204020204" pitchFamily="34" charset="-122"/>
                <a:ea typeface="微软雅黑" panose="020B0503020204020204" pitchFamily="34" charset="-122"/>
              </a:rPr>
              <a:t>不伤害自己，不伤害他人，不被他人伤害，保护他人不受伤害。</a:t>
            </a:r>
            <a:endParaRPr lang="zh-CN" altLang="en-US" sz="24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24594" y="2794208"/>
            <a:ext cx="2347912"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11000" y="3148220"/>
            <a:ext cx="1627188"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83099" y="2106880"/>
            <a:ext cx="4586990" cy="3554819"/>
          </a:xfrm>
          <a:prstGeom prst="rect">
            <a:avLst/>
          </a:prstGeom>
          <a:noFill/>
        </p:spPr>
        <p:txBody>
          <a:bodyPr wrap="square" rtlCol="0">
            <a:spAutoFit/>
          </a:bodyPr>
          <a:lstStyle/>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不伤害</a:t>
            </a:r>
            <a:r>
              <a:rPr lang="zh-CN" altLang="en-US" sz="2400" dirty="0" smtClean="0">
                <a:solidFill>
                  <a:srgbClr val="FF0000"/>
                </a:solidFill>
                <a:latin typeface="微软雅黑" panose="020B0503020204020204" pitchFamily="34" charset="-122"/>
                <a:ea typeface="微软雅黑" panose="020B0503020204020204" pitchFamily="34" charset="-122"/>
              </a:rPr>
              <a:t>自己</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保持</a:t>
            </a:r>
            <a:r>
              <a:rPr lang="zh-CN" altLang="en-US" sz="1400" dirty="0">
                <a:latin typeface="微软雅黑" panose="020B0503020204020204" pitchFamily="34" charset="-122"/>
                <a:ea typeface="微软雅黑" panose="020B0503020204020204" pitchFamily="34" charset="-122"/>
              </a:rPr>
              <a:t>正确的工作态度及良好的身体心理状态，保护自己的责任主要靠自己</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掌握</a:t>
            </a:r>
            <a:r>
              <a:rPr lang="zh-CN" altLang="en-US" sz="1400" dirty="0">
                <a:latin typeface="微软雅黑" panose="020B0503020204020204" pitchFamily="34" charset="-122"/>
                <a:ea typeface="微软雅黑" panose="020B0503020204020204" pitchFamily="34" charset="-122"/>
              </a:rPr>
              <a:t>自己操作的设备或活动中的危险因素及控制方法，遵守安全规则，使用必要的防护用品，不违章作业</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任何</a:t>
            </a:r>
            <a:r>
              <a:rPr lang="zh-CN" altLang="en-US" sz="1400" dirty="0">
                <a:latin typeface="微软雅黑" panose="020B0503020204020204" pitchFamily="34" charset="-122"/>
                <a:ea typeface="微软雅黑" panose="020B0503020204020204" pitchFamily="34" charset="-122"/>
              </a:rPr>
              <a:t>活动或设备都可能是危险的，确认无伤害和无威胁后再实施，三思而后行</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杜绝</a:t>
            </a:r>
            <a:r>
              <a:rPr lang="zh-CN" altLang="en-US" sz="1400" dirty="0">
                <a:latin typeface="微软雅黑" panose="020B0503020204020204" pitchFamily="34" charset="-122"/>
                <a:ea typeface="微软雅黑" panose="020B0503020204020204" pitchFamily="34" charset="-122"/>
              </a:rPr>
              <a:t>侥幸、自大、逞能、想当然心理，莫以恶小而为之</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积极</a:t>
            </a:r>
            <a:r>
              <a:rPr lang="zh-CN" altLang="en-US" sz="1400" dirty="0">
                <a:latin typeface="微软雅黑" panose="020B0503020204020204" pitchFamily="34" charset="-122"/>
                <a:ea typeface="微软雅黑" panose="020B0503020204020204" pitchFamily="34" charset="-122"/>
              </a:rPr>
              <a:t>参加安全教育训练，提高识别和处理危险的能力</a:t>
            </a:r>
            <a:r>
              <a:rPr lang="zh-CN" altLang="en-US" sz="1400" dirty="0" smtClean="0">
                <a:latin typeface="微软雅黑" panose="020B0503020204020204" pitchFamily="34" charset="-122"/>
                <a:ea typeface="微软雅黑" panose="020B0503020204020204" pitchFamily="34" charset="-122"/>
              </a:rPr>
              <a:t>；虚心</a:t>
            </a:r>
            <a:r>
              <a:rPr lang="zh-CN" altLang="en-US" sz="1400" dirty="0">
                <a:latin typeface="微软雅黑" panose="020B0503020204020204" pitchFamily="34" charset="-122"/>
                <a:ea typeface="微软雅黑" panose="020B0503020204020204" pitchFamily="34" charset="-122"/>
              </a:rPr>
              <a:t>接受他人对自己不安全行为的纠正。</a:t>
            </a:r>
            <a:endParaRPr lang="zh-CN" altLang="en-US" sz="1400" dirty="0">
              <a:latin typeface="微软雅黑" panose="020B0503020204020204" pitchFamily="34" charset="-122"/>
              <a:ea typeface="微软雅黑" panose="020B0503020204020204" pitchFamily="34" charset="-122"/>
            </a:endParaRPr>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12" y="2794208"/>
            <a:ext cx="171867" cy="17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739" y="3440347"/>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739" y="4055740"/>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812" y="4781757"/>
            <a:ext cx="169888" cy="1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374" y="5312140"/>
            <a:ext cx="171450"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266083" y="2966745"/>
            <a:ext cx="4586990" cy="3231654"/>
          </a:xfrm>
          <a:prstGeom prst="rect">
            <a:avLst/>
          </a:prstGeom>
          <a:noFill/>
        </p:spPr>
        <p:txBody>
          <a:bodyPr wrap="square" rtlCol="0">
            <a:spAutoFit/>
          </a:bodyPr>
          <a:lstStyle/>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不</a:t>
            </a:r>
            <a:r>
              <a:rPr lang="zh-CN" altLang="en-US" sz="2400" dirty="0" smtClean="0">
                <a:solidFill>
                  <a:srgbClr val="FF0000"/>
                </a:solidFill>
                <a:latin typeface="微软雅黑" panose="020B0503020204020204" pitchFamily="34" charset="-122"/>
                <a:ea typeface="微软雅黑" panose="020B0503020204020204" pitchFamily="34" charset="-122"/>
              </a:rPr>
              <a:t>伤害他人</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我们</a:t>
            </a:r>
            <a:r>
              <a:rPr lang="zh-CN" altLang="en-US" sz="1400" dirty="0">
                <a:latin typeface="微软雅黑" panose="020B0503020204020204" pitchFamily="34" charset="-122"/>
                <a:ea typeface="微软雅黑" panose="020B0503020204020204" pitchFamily="34" charset="-122"/>
              </a:rPr>
              <a:t>的活动随时会影响他人安全，要尊重他人生命，不制造安全隐患</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对不熟悉的活动、设备、环境要多听、多看、多问，必要时沟通协商后再做</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操作设备尤其是启动、维修、清洁、保养时，要确保他人在免受影响的区域</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我们所知的可能造成的危险要及时告知受影响人员，加以消除或予以标识。</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ISPRING_RESOURCE_PATHS_HASH_PRESENTER" val="1cfe325ac88af4cb1e315171a86c19382325f4f"/>
  <p:tag name="commondata" val="eyJoZGlkIjoiMTY3OTNhODFkZmQ1ZDY0ZDZkYjNmOWQ2ZDMxNDhmZjEifQ=="/>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2444</Words>
  <Application>WPS 演示</Application>
  <PresentationFormat>自定义</PresentationFormat>
  <Paragraphs>157</Paragraphs>
  <Slides>22</Slides>
  <Notes>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微软雅黑</vt:lpstr>
      <vt:lpstr>Arial Unicode MS</vt:lpstr>
      <vt:lpstr>字魂35号-经典雅黑</vt:lpstr>
      <vt:lpstr>黑体</vt:lpstr>
      <vt:lpstr>楷体</vt:lpstr>
      <vt:lpstr>Calibri</vt:lpstr>
      <vt:lpstr>Times New Roman</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云卷云舒</cp:lastModifiedBy>
  <cp:revision>24</cp:revision>
  <dcterms:created xsi:type="dcterms:W3CDTF">2014-10-29T09:18:00Z</dcterms:created>
  <dcterms:modified xsi:type="dcterms:W3CDTF">2024-03-04T05:43:29Z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E978C9D4E7654FD189E2DE9941E03C9C_12</vt:lpwstr>
  </property>
  <property fmtid="{D5CDD505-2E9C-101B-9397-08002B2CF9AE}" pid="3" name="KSOProductBuildVer">
    <vt:lpwstr>2052-12.1.0.16250</vt:lpwstr>
  </property>
</Properties>
</file>